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_rels/presentation.xml.rels" ContentType="application/vnd.openxmlformats-package.relationships+xml"/>
  <Override PartName="/ppt/media/image18.jpeg" ContentType="image/jpeg"/>
  <Override PartName="/ppt/media/image5.wmf" ContentType="image/x-wmf"/>
  <Override PartName="/ppt/media/image4.wmf" ContentType="image/x-wmf"/>
  <Override PartName="/ppt/media/image3.png" ContentType="image/png"/>
  <Override PartName="/ppt/media/image6.png" ContentType="image/png"/>
  <Override PartName="/ppt/media/image2.png" ContentType="image/png"/>
  <Override PartName="/ppt/media/image1.png" ContentType="image/png"/>
  <Override PartName="/ppt/media/image7.png" ContentType="image/png"/>
  <Override PartName="/ppt/media/image8.png" ContentType="image/png"/>
  <Override PartName="/ppt/media/image9.png" ContentType="image/png"/>
  <Override PartName="/ppt/media/image19.png" ContentType="image/png"/>
  <Override PartName="/ppt/media/image17.png" ContentType="image/png"/>
  <Override PartName="/ppt/media/image16.png" ContentType="image/png"/>
  <Override PartName="/ppt/media/image15.png" ContentType="image/png"/>
  <Override PartName="/ppt/media/image10.png" ContentType="image/png"/>
  <Override PartName="/ppt/media/image11.png" ContentType="image/png"/>
  <Override PartName="/ppt/media/image12.png" ContentType="image/png"/>
  <Override PartName="/ppt/media/image13.png" ContentType="image/png"/>
  <Override PartName="/ppt/media/image14.png" ContentType="image/png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2.xml" ContentType="application/vnd.openxmlformats-officedocument.theme+xml"/>
  <Override PartName="/ppt/theme/theme1.xml" ContentType="application/vnd.openxmlformats-officedocument.theme+xml"/>
  <Override PartName="/ppt/slideLayouts/_rels/slideLayout24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6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s/_rels/slide7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slide7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24384000" cy="13716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15109560" y="1905120"/>
            <a:ext cx="6733800" cy="9905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673380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328608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18560160" y="1905120"/>
            <a:ext cx="328608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ubTitle"/>
          </p:nvPr>
        </p:nvSpPr>
        <p:spPr>
          <a:xfrm>
            <a:off x="1218960" y="546840"/>
            <a:ext cx="21944520" cy="1061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18560160" y="1905120"/>
            <a:ext cx="328608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4"/>
          <p:cNvSpPr>
            <a:spLocks noGrp="1"/>
          </p:cNvSpPr>
          <p:nvPr>
            <p:ph type="body"/>
          </p:nvPr>
        </p:nvSpPr>
        <p:spPr>
          <a:xfrm>
            <a:off x="15109560" y="707904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328608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body"/>
          </p:nvPr>
        </p:nvSpPr>
        <p:spPr>
          <a:xfrm>
            <a:off x="185601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body"/>
          </p:nvPr>
        </p:nvSpPr>
        <p:spPr>
          <a:xfrm>
            <a:off x="18560160" y="707904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body"/>
          </p:nvPr>
        </p:nvSpPr>
        <p:spPr>
          <a:xfrm>
            <a:off x="185601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body"/>
          </p:nvPr>
        </p:nvSpPr>
        <p:spPr>
          <a:xfrm>
            <a:off x="15109560" y="7079040"/>
            <a:ext cx="673380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673380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15109560" y="7079040"/>
            <a:ext cx="673380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185601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body"/>
          </p:nvPr>
        </p:nvSpPr>
        <p:spPr>
          <a:xfrm>
            <a:off x="15109560" y="707904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body"/>
          </p:nvPr>
        </p:nvSpPr>
        <p:spPr>
          <a:xfrm>
            <a:off x="18560160" y="707904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17386200" y="190512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19662840" y="190512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15109560" y="707904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body"/>
          </p:nvPr>
        </p:nvSpPr>
        <p:spPr>
          <a:xfrm>
            <a:off x="17386200" y="707904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body"/>
          </p:nvPr>
        </p:nvSpPr>
        <p:spPr>
          <a:xfrm>
            <a:off x="19662840" y="707904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subTitle"/>
          </p:nvPr>
        </p:nvSpPr>
        <p:spPr>
          <a:xfrm>
            <a:off x="15109560" y="1905120"/>
            <a:ext cx="6733800" cy="990540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673380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328608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 type="body"/>
          </p:nvPr>
        </p:nvSpPr>
        <p:spPr>
          <a:xfrm>
            <a:off x="18560160" y="1905120"/>
            <a:ext cx="328608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subTitle"/>
          </p:nvPr>
        </p:nvSpPr>
        <p:spPr>
          <a:xfrm>
            <a:off x="1218960" y="546840"/>
            <a:ext cx="21944520" cy="1061784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endParaRPr b="0" lang="sl-SI" sz="3200" spc="-1" strike="noStrike">
              <a:latin typeface="Arial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18560160" y="1905120"/>
            <a:ext cx="328608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15109560" y="707904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328608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185601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18560160" y="707904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185601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15109560" y="7079040"/>
            <a:ext cx="673380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673380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15109560" y="7079040"/>
            <a:ext cx="673380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3"/>
          <p:cNvSpPr>
            <a:spLocks noGrp="1"/>
          </p:cNvSpPr>
          <p:nvPr>
            <p:ph type="body"/>
          </p:nvPr>
        </p:nvSpPr>
        <p:spPr>
          <a:xfrm>
            <a:off x="18560160" y="190512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4"/>
          <p:cNvSpPr>
            <a:spLocks noGrp="1"/>
          </p:cNvSpPr>
          <p:nvPr>
            <p:ph type="body"/>
          </p:nvPr>
        </p:nvSpPr>
        <p:spPr>
          <a:xfrm>
            <a:off x="15109560" y="707904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5"/>
          <p:cNvSpPr>
            <a:spLocks noGrp="1"/>
          </p:cNvSpPr>
          <p:nvPr>
            <p:ph type="body"/>
          </p:nvPr>
        </p:nvSpPr>
        <p:spPr>
          <a:xfrm>
            <a:off x="18560160" y="7079040"/>
            <a:ext cx="328608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17386200" y="190512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 type="body"/>
          </p:nvPr>
        </p:nvSpPr>
        <p:spPr>
          <a:xfrm>
            <a:off x="19662840" y="190512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 type="body"/>
          </p:nvPr>
        </p:nvSpPr>
        <p:spPr>
          <a:xfrm>
            <a:off x="15109560" y="707904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6"/>
          <p:cNvSpPr>
            <a:spLocks noGrp="1"/>
          </p:cNvSpPr>
          <p:nvPr>
            <p:ph type="body"/>
          </p:nvPr>
        </p:nvSpPr>
        <p:spPr>
          <a:xfrm>
            <a:off x="17386200" y="707904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7"/>
          <p:cNvSpPr>
            <a:spLocks noGrp="1"/>
          </p:cNvSpPr>
          <p:nvPr>
            <p:ph type="body"/>
          </p:nvPr>
        </p:nvSpPr>
        <p:spPr>
          <a:xfrm>
            <a:off x="19662840" y="7079040"/>
            <a:ext cx="2167920" cy="472464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0D860FEE-A55D-4A62-873E-8058253EBFA4}" type="slidenum">
              <a:rPr b="1" lang="sl-SI" sz="2400" spc="-1" strike="noStrike">
                <a:solidFill>
                  <a:srgbClr val="ffffff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1" name="CustomShape 2"/>
          <p:cNvSpPr/>
          <p:nvPr/>
        </p:nvSpPr>
        <p:spPr>
          <a:xfrm>
            <a:off x="1270080" y="12446640"/>
            <a:ext cx="782280" cy="4676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title"/>
          </p:nvPr>
        </p:nvSpPr>
        <p:spPr>
          <a:xfrm>
            <a:off x="1218960" y="547200"/>
            <a:ext cx="21944880" cy="2289960"/>
          </a:xfrm>
          <a:prstGeom prst="rect">
            <a:avLst/>
          </a:prstGeom>
        </p:spPr>
        <p:txBody>
          <a:bodyPr lIns="0" rIns="0" tIns="0" bIns="0" anchor="ctr">
            <a:noAutofit/>
          </a:bodyPr>
          <a:p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Kliknite za urejanje oblike naslova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1218960" y="3209400"/>
            <a:ext cx="21944880" cy="79549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Kliknite za urejanje oblike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Druga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Tretja raven orisa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1800" spc="-1" strike="noStrike">
                <a:solidFill>
                  <a:srgbClr val="000000"/>
                </a:solidFill>
                <a:latin typeface="Arial"/>
              </a:rPr>
              <a:t>Četrta raven orisa</a:t>
            </a:r>
            <a:endParaRPr b="0" lang="sl-SI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Peta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Šesta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000" spc="-1" strike="noStrike">
                <a:solidFill>
                  <a:srgbClr val="000000"/>
                </a:solidFill>
                <a:latin typeface="Arial"/>
              </a:rPr>
              <a:t>Sedma raven orisa</a:t>
            </a:r>
            <a:endParaRPr b="0" lang="sl-SI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1270080" y="12264480"/>
            <a:ext cx="782280" cy="832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50760" rIns="50760" tIns="50760" bIns="50760" anchor="ctr">
            <a:spAutoFit/>
          </a:bodyPr>
          <a:p>
            <a:pPr>
              <a:lnSpc>
                <a:spcPct val="100000"/>
              </a:lnSpc>
            </a:pPr>
            <a:fld id="{4D587176-B0AF-4ED9-8F5F-989B9195F37F}" type="slidenum">
              <a:rPr b="1" lang="sl-SI" sz="2400" spc="-1" strike="noStrike">
                <a:solidFill>
                  <a:srgbClr val="000000"/>
                </a:solidFill>
                <a:latin typeface="Azo Sans Black"/>
                <a:ea typeface="Helvetica Light"/>
              </a:rPr>
              <a:t>&lt;številka&gt;</a:t>
            </a:fld>
            <a:r>
              <a:rPr b="0" lang="sl-SI" sz="2400" spc="-1" strike="noStrike">
                <a:solidFill>
                  <a:srgbClr val="000000"/>
                </a:solidFill>
                <a:latin typeface="Helvetica Light"/>
                <a:ea typeface="Helvetica Light"/>
              </a:rPr>
              <a:t>￼</a:t>
            </a:r>
            <a:endParaRPr b="0" lang="sl-SI" sz="2400" spc="-1" strike="noStrike">
              <a:latin typeface="Arial"/>
            </a:endParaRPr>
          </a:p>
        </p:txBody>
      </p:sp>
      <p:pic>
        <p:nvPicPr>
          <p:cNvPr id="41" name="Picture 7" descr=""/>
          <p:cNvPicPr/>
          <p:nvPr/>
        </p:nvPicPr>
        <p:blipFill>
          <a:blip r:embed="rId2"/>
          <a:stretch/>
        </p:blipFill>
        <p:spPr>
          <a:xfrm>
            <a:off x="0" y="0"/>
            <a:ext cx="938160" cy="13715280"/>
          </a:xfrm>
          <a:prstGeom prst="rect">
            <a:avLst/>
          </a:prstGeom>
          <a:ln>
            <a:noFill/>
          </a:ln>
        </p:spPr>
      </p:pic>
      <p:sp>
        <p:nvSpPr>
          <p:cNvPr id="42" name="PlaceHolder 2"/>
          <p:cNvSpPr>
            <a:spLocks noGrp="1"/>
          </p:cNvSpPr>
          <p:nvPr>
            <p:ph type="title"/>
          </p:nvPr>
        </p:nvSpPr>
        <p:spPr>
          <a:xfrm>
            <a:off x="1218960" y="546840"/>
            <a:ext cx="21944520" cy="2290320"/>
          </a:xfrm>
          <a:prstGeom prst="rect">
            <a:avLst/>
          </a:prstGeom>
        </p:spPr>
        <p:txBody>
          <a:bodyPr lIns="0" rIns="0" tIns="0" bIns="0" anchor="ctr">
            <a:spAutoFit/>
          </a:bodyPr>
          <a:p>
            <a:pPr algn="ctr"/>
            <a:r>
              <a:rPr b="0" lang="sl-SI" sz="4400" spc="-1" strike="noStrike">
                <a:solidFill>
                  <a:srgbClr val="000000"/>
                </a:solidFill>
                <a:latin typeface="Arial"/>
              </a:rPr>
              <a:t>Kliknite za urejanje oblike naslova</a:t>
            </a:r>
            <a:endParaRPr b="0" lang="sl-SI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body"/>
          </p:nvPr>
        </p:nvSpPr>
        <p:spPr>
          <a:xfrm>
            <a:off x="15109560" y="1905120"/>
            <a:ext cx="6733800" cy="99054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 algn="ctr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Kliknite za urejanje oblike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 algn="ctr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Druga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 algn="ctr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Tretja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 algn="ctr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Četrta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Peta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Šesta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 algn="ctr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sl-SI" sz="2800" spc="-1" strike="noStrike">
                <a:solidFill>
                  <a:srgbClr val="000000"/>
                </a:solidFill>
                <a:latin typeface="Arial"/>
              </a:rPr>
              <a:t>Sedma raven orisa</a:t>
            </a:r>
            <a:endParaRPr b="0" lang="sl-SI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3.png"/><Relationship Id="rId3" Type="http://schemas.openxmlformats.org/officeDocument/2006/relationships/image" Target="../media/image4.wmf"/><Relationship Id="rId4" Type="http://schemas.openxmlformats.org/officeDocument/2006/relationships/image" Target="../media/image5.wmf"/><Relationship Id="rId5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4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7.png"/><Relationship Id="rId2" Type="http://schemas.openxmlformats.org/officeDocument/2006/relationships/image" Target="../media/image18.jpeg"/><Relationship Id="rId3" Type="http://schemas.openxmlformats.org/officeDocument/2006/relationships/image" Target="../media/image19.png"/><Relationship Id="rId4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ff7ff"/>
            </a:gs>
            <a:gs pos="100000">
              <a:srgbClr val="9dcffe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Placeholder 5" descr=""/>
          <p:cNvPicPr/>
          <p:nvPr/>
        </p:nvPicPr>
        <p:blipFill>
          <a:blip r:embed="rId1"/>
          <a:stretch/>
        </p:blipFill>
        <p:spPr>
          <a:xfrm>
            <a:off x="0" y="0"/>
            <a:ext cx="24383160" cy="13715280"/>
          </a:xfrm>
          <a:prstGeom prst="rect">
            <a:avLst/>
          </a:prstGeom>
          <a:ln>
            <a:noFill/>
          </a:ln>
        </p:spPr>
      </p:pic>
      <p:pic>
        <p:nvPicPr>
          <p:cNvPr id="81" name="Picture Placeholder 9" descr=""/>
          <p:cNvPicPr/>
          <p:nvPr/>
        </p:nvPicPr>
        <p:blipFill>
          <a:blip r:embed="rId2"/>
          <a:stretch/>
        </p:blipFill>
        <p:spPr>
          <a:xfrm>
            <a:off x="11160" y="0"/>
            <a:ext cx="24360840" cy="13715280"/>
          </a:xfrm>
          <a:prstGeom prst="rect">
            <a:avLst/>
          </a:prstGeom>
          <a:ln w="12600">
            <a:noFill/>
          </a:ln>
        </p:spPr>
      </p:pic>
      <p:sp>
        <p:nvSpPr>
          <p:cNvPr id="82" name="CustomShape 1"/>
          <p:cNvSpPr/>
          <p:nvPr/>
        </p:nvSpPr>
        <p:spPr>
          <a:xfrm>
            <a:off x="931320" y="1185480"/>
            <a:ext cx="22317480" cy="11175120"/>
          </a:xfrm>
          <a:prstGeom prst="rect">
            <a:avLst/>
          </a:prstGeom>
          <a:solidFill>
            <a:schemeClr val="bg1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3" name="CustomShape 2"/>
          <p:cNvSpPr/>
          <p:nvPr/>
        </p:nvSpPr>
        <p:spPr>
          <a:xfrm>
            <a:off x="1936440" y="3967920"/>
            <a:ext cx="7911000" cy="6404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4" name="CustomShape 3"/>
          <p:cNvSpPr/>
          <p:nvPr/>
        </p:nvSpPr>
        <p:spPr>
          <a:xfrm>
            <a:off x="1920240" y="5138280"/>
            <a:ext cx="18874800" cy="8222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6000" spc="715" strike="noStrike">
                <a:solidFill>
                  <a:srgbClr val="151314"/>
                </a:solidFill>
                <a:latin typeface="Azo Sans Black"/>
                <a:ea typeface="Montserrat Bold"/>
              </a:rPr>
              <a:t>ANGLEŠČINA na TEHNIŠKI GIMNAZIJI</a:t>
            </a:r>
            <a:endParaRPr b="0" lang="sl-SI" sz="6000" spc="-1" strike="noStrike"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16984080" y="10254960"/>
            <a:ext cx="5384520" cy="8870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86" name="Picture 20" descr=""/>
          <p:cNvPicPr/>
          <p:nvPr/>
        </p:nvPicPr>
        <p:blipFill>
          <a:blip r:embed="rId3"/>
          <a:stretch/>
        </p:blipFill>
        <p:spPr>
          <a:xfrm>
            <a:off x="19887120" y="2150280"/>
            <a:ext cx="2484000" cy="1600560"/>
          </a:xfrm>
          <a:prstGeom prst="rect">
            <a:avLst/>
          </a:prstGeom>
          <a:ln>
            <a:noFill/>
          </a:ln>
        </p:spPr>
      </p:pic>
      <p:pic>
        <p:nvPicPr>
          <p:cNvPr id="87" name="Picture 22" descr=""/>
          <p:cNvPicPr/>
          <p:nvPr/>
        </p:nvPicPr>
        <p:blipFill>
          <a:blip r:embed="rId4"/>
          <a:stretch/>
        </p:blipFill>
        <p:spPr>
          <a:xfrm>
            <a:off x="1920240" y="9649800"/>
            <a:ext cx="5394240" cy="16452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2540160" y="2126880"/>
            <a:ext cx="16229880" cy="978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89" name="CustomShape 2"/>
          <p:cNvSpPr/>
          <p:nvPr/>
        </p:nvSpPr>
        <p:spPr>
          <a:xfrm>
            <a:off x="2540160" y="4671000"/>
            <a:ext cx="8889120" cy="830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0" name="Slika 2" descr=""/>
          <p:cNvPicPr/>
          <p:nvPr/>
        </p:nvPicPr>
        <p:blipFill>
          <a:blip r:embed="rId1"/>
          <a:stretch/>
        </p:blipFill>
        <p:spPr>
          <a:xfrm>
            <a:off x="15919200" y="3105360"/>
            <a:ext cx="7494120" cy="5572440"/>
          </a:xfrm>
          <a:prstGeom prst="rect">
            <a:avLst/>
          </a:prstGeom>
          <a:ln>
            <a:noFill/>
          </a:ln>
        </p:spPr>
      </p:pic>
      <p:pic>
        <p:nvPicPr>
          <p:cNvPr id="91" name="Slika 6" descr=""/>
          <p:cNvPicPr/>
          <p:nvPr/>
        </p:nvPicPr>
        <p:blipFill>
          <a:blip r:embed="rId2"/>
          <a:stretch/>
        </p:blipFill>
        <p:spPr>
          <a:xfrm>
            <a:off x="2153520" y="1467720"/>
            <a:ext cx="10708200" cy="4494600"/>
          </a:xfrm>
          <a:prstGeom prst="rect">
            <a:avLst/>
          </a:prstGeom>
          <a:ln>
            <a:noFill/>
          </a:ln>
        </p:spPr>
      </p:pic>
      <p:pic>
        <p:nvPicPr>
          <p:cNvPr id="92" name="Slika 7" descr=""/>
          <p:cNvPicPr/>
          <p:nvPr/>
        </p:nvPicPr>
        <p:blipFill>
          <a:blip r:embed="rId3"/>
          <a:stretch/>
        </p:blipFill>
        <p:spPr>
          <a:xfrm>
            <a:off x="5197680" y="7528680"/>
            <a:ext cx="10106280" cy="46087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1"/>
          <p:cNvSpPr/>
          <p:nvPr/>
        </p:nvSpPr>
        <p:spPr>
          <a:xfrm>
            <a:off x="2281680" y="1283400"/>
            <a:ext cx="20715120" cy="113882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marL="571680" indent="-570960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1., 2. in 3. letnik: </a:t>
            </a:r>
            <a:r>
              <a:rPr b="1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tri šolske ure tedensko </a:t>
            </a:r>
            <a:r>
              <a:rPr b="0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(105 ur v šolskem letu) </a:t>
            </a: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4. letnik: </a:t>
            </a:r>
            <a:r>
              <a:rPr b="1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štiri šolske ure tedensko </a:t>
            </a:r>
            <a:r>
              <a:rPr b="0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(140 ur v šolskem letu)</a:t>
            </a: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V štirih letih: </a:t>
            </a:r>
            <a:r>
              <a:rPr b="1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455 šolskih ur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Učbeniki:</a:t>
            </a:r>
            <a:r>
              <a:rPr b="1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 On Screen B2, On Screen B2+ 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endParaRPr b="0" lang="sl-SI" sz="4000" spc="-1" strike="noStrike">
              <a:latin typeface="Arial"/>
            </a:endParaRPr>
          </a:p>
          <a:p>
            <a:pPr marL="5400000" indent="-57096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Gimnazijski program je nadgradnja osnovnošolskega programa in osnova za nadaljnje učenje angleščine. </a:t>
            </a:r>
            <a:endParaRPr b="0" lang="sl-SI" sz="4000" spc="-1" strike="noStrike">
              <a:latin typeface="Arial"/>
            </a:endParaRPr>
          </a:p>
          <a:p>
            <a:pPr marL="5400000">
              <a:lnSpc>
                <a:spcPct val="120000"/>
              </a:lnSpc>
            </a:pPr>
            <a:endParaRPr b="0" lang="sl-SI" sz="4000" spc="-1" strike="noStrike">
              <a:latin typeface="Arial"/>
            </a:endParaRPr>
          </a:p>
          <a:p>
            <a:pPr marL="5400000" indent="-57096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Z učenjem angleščine dijaki/dijakinje razvijajo </a:t>
            </a:r>
            <a:r>
              <a:rPr b="1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celostno zmožnost za medkulturno in medjezikovno sporazumevanje</a:t>
            </a:r>
            <a:r>
              <a:rPr b="0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, ki jim bo omogočilo uspešno vključevanje v slovensko, evropsko in svetovno skupnost narodov in narodnosti.</a:t>
            </a:r>
            <a:endParaRPr b="0" lang="sl-SI" sz="4000" spc="-1" strike="noStrike">
              <a:latin typeface="Arial"/>
            </a:endParaRPr>
          </a:p>
        </p:txBody>
      </p:sp>
      <p:sp>
        <p:nvSpPr>
          <p:cNvPr id="94" name="CustomShape 2"/>
          <p:cNvSpPr/>
          <p:nvPr/>
        </p:nvSpPr>
        <p:spPr>
          <a:xfrm>
            <a:off x="2540160" y="2126880"/>
            <a:ext cx="16229880" cy="978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95" name="CustomShape 3"/>
          <p:cNvSpPr/>
          <p:nvPr/>
        </p:nvSpPr>
        <p:spPr>
          <a:xfrm>
            <a:off x="2540160" y="4671000"/>
            <a:ext cx="8889120" cy="830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96" name="Slika 1" descr=""/>
          <p:cNvPicPr/>
          <p:nvPr/>
        </p:nvPicPr>
        <p:blipFill>
          <a:blip r:embed="rId1"/>
          <a:stretch/>
        </p:blipFill>
        <p:spPr>
          <a:xfrm>
            <a:off x="20001960" y="1641600"/>
            <a:ext cx="3415320" cy="4660560"/>
          </a:xfrm>
          <a:prstGeom prst="rect">
            <a:avLst/>
          </a:prstGeom>
          <a:ln>
            <a:noFill/>
          </a:ln>
        </p:spPr>
      </p:pic>
      <p:pic>
        <p:nvPicPr>
          <p:cNvPr id="97" name="Slika 2" descr=""/>
          <p:cNvPicPr/>
          <p:nvPr/>
        </p:nvPicPr>
        <p:blipFill>
          <a:blip r:embed="rId2"/>
          <a:stretch/>
        </p:blipFill>
        <p:spPr>
          <a:xfrm>
            <a:off x="2312640" y="7345440"/>
            <a:ext cx="4840560" cy="484056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CustomShape 1"/>
          <p:cNvSpPr/>
          <p:nvPr/>
        </p:nvSpPr>
        <p:spPr>
          <a:xfrm>
            <a:off x="2746440" y="2391480"/>
            <a:ext cx="13425840" cy="10521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160000"/>
              </a:lnSpc>
            </a:pPr>
            <a:r>
              <a:rPr b="0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Dijaki razvijajo </a:t>
            </a:r>
            <a:r>
              <a:rPr b="1" lang="sl-SI" sz="40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zmožnost razumevanja in tvorjenja besedil: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60000"/>
              </a:lnSpc>
            </a:pP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16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poslušanje in slušno razumevanje; </a:t>
            </a:r>
            <a:endParaRPr b="0" lang="sl-SI" sz="4400" spc="-1" strike="noStrike">
              <a:latin typeface="Arial"/>
            </a:endParaRPr>
          </a:p>
          <a:p>
            <a:pPr marL="571680" indent="-570960">
              <a:lnSpc>
                <a:spcPct val="16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branje in bralno razumevanje;</a:t>
            </a:r>
            <a:endParaRPr b="0" lang="sl-SI" sz="4400" spc="-1" strike="noStrike">
              <a:latin typeface="Arial"/>
            </a:endParaRPr>
          </a:p>
          <a:p>
            <a:pPr marL="571680" indent="-570960">
              <a:lnSpc>
                <a:spcPct val="16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govorno sporočanje in sporazumevanje;</a:t>
            </a:r>
            <a:endParaRPr b="0" lang="sl-SI" sz="4400" spc="-1" strike="noStrike">
              <a:latin typeface="Arial"/>
            </a:endParaRPr>
          </a:p>
          <a:p>
            <a:pPr marL="571680" indent="-570960">
              <a:lnSpc>
                <a:spcPct val="16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pisno sporočanje in sporazumevanje;</a:t>
            </a:r>
            <a:endParaRPr b="0" lang="sl-SI" sz="4400" spc="-1" strike="noStrike">
              <a:latin typeface="Arial"/>
            </a:endParaRPr>
          </a:p>
          <a:p>
            <a:pPr marL="571680" indent="-570960">
              <a:lnSpc>
                <a:spcPct val="160000"/>
              </a:lnSpc>
              <a:buClr>
                <a:srgbClr val="595457"/>
              </a:buClr>
              <a:buFont typeface="Arial"/>
              <a:buChar char="•"/>
            </a:pPr>
            <a:r>
              <a:rPr b="0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posredovanje. (Govorno in/ali pisno posredujejo iz angleščine v slovenščino in nasprotno.)</a:t>
            </a:r>
            <a:endParaRPr b="0" lang="sl-SI" sz="4400" spc="-1" strike="noStrike">
              <a:latin typeface="Arial"/>
            </a:endParaRPr>
          </a:p>
        </p:txBody>
      </p:sp>
      <p:sp>
        <p:nvSpPr>
          <p:cNvPr id="99" name="CustomShape 2"/>
          <p:cNvSpPr/>
          <p:nvPr/>
        </p:nvSpPr>
        <p:spPr>
          <a:xfrm>
            <a:off x="2179080" y="1270440"/>
            <a:ext cx="16229880" cy="968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Cilji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00" name="CustomShape 3"/>
          <p:cNvSpPr/>
          <p:nvPr/>
        </p:nvSpPr>
        <p:spPr>
          <a:xfrm>
            <a:off x="2540160" y="4671000"/>
            <a:ext cx="8889120" cy="830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1" name="Slika 1" descr=""/>
          <p:cNvPicPr/>
          <p:nvPr/>
        </p:nvPicPr>
        <p:blipFill>
          <a:blip r:embed="rId1"/>
          <a:stretch/>
        </p:blipFill>
        <p:spPr>
          <a:xfrm>
            <a:off x="14832000" y="5024520"/>
            <a:ext cx="4664520" cy="3327480"/>
          </a:xfrm>
          <a:prstGeom prst="rect">
            <a:avLst/>
          </a:prstGeom>
          <a:ln>
            <a:noFill/>
          </a:ln>
        </p:spPr>
      </p:pic>
      <p:pic>
        <p:nvPicPr>
          <p:cNvPr id="102" name="Slika 3" descr=""/>
          <p:cNvPicPr/>
          <p:nvPr/>
        </p:nvPicPr>
        <p:blipFill>
          <a:blip r:embed="rId2"/>
          <a:stretch/>
        </p:blipFill>
        <p:spPr>
          <a:xfrm>
            <a:off x="18111960" y="9115200"/>
            <a:ext cx="5276880" cy="3588120"/>
          </a:xfrm>
          <a:prstGeom prst="rect">
            <a:avLst/>
          </a:prstGeom>
          <a:ln>
            <a:noFill/>
          </a:ln>
        </p:spPr>
      </p:pic>
      <p:pic>
        <p:nvPicPr>
          <p:cNvPr id="103" name="Slika 5" descr=""/>
          <p:cNvPicPr/>
          <p:nvPr/>
        </p:nvPicPr>
        <p:blipFill>
          <a:blip r:embed="rId3"/>
          <a:stretch/>
        </p:blipFill>
        <p:spPr>
          <a:xfrm>
            <a:off x="18111960" y="991440"/>
            <a:ext cx="4718520" cy="31471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CustomShape 1"/>
          <p:cNvSpPr/>
          <p:nvPr/>
        </p:nvSpPr>
        <p:spPr>
          <a:xfrm>
            <a:off x="2216880" y="2616840"/>
            <a:ext cx="14517360" cy="101437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marL="571680" indent="-570960" algn="just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Pri vsebinah, ki jih dijaki obravnavajo pri pouku angleščine, se lahko </a:t>
            </a:r>
            <a:r>
              <a:rPr b="1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povezujemo s poukom drugih predmetov</a:t>
            </a:r>
            <a:r>
              <a:rPr b="0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, na primer slovenščine, zgodovine, geografije, biologije z ekologijo, fizike, kemije ipd.</a:t>
            </a:r>
            <a:endParaRPr b="0" lang="sl-SI" sz="4400" spc="-1" strike="noStrike">
              <a:latin typeface="Arial"/>
            </a:endParaRPr>
          </a:p>
          <a:p>
            <a:pPr algn="just">
              <a:lnSpc>
                <a:spcPct val="120000"/>
              </a:lnSpc>
            </a:pPr>
            <a:endParaRPr b="0" lang="sl-SI" sz="4400" spc="-1" strike="noStrike">
              <a:latin typeface="Arial"/>
            </a:endParaRPr>
          </a:p>
          <a:p>
            <a:pPr marL="571680" indent="-570960" algn="just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Učinkovit pouk tujih jezikov učenje jezika nenehno </a:t>
            </a:r>
            <a:r>
              <a:rPr b="1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povezuje s spoznavanjem lastne kulture in kulture ciljnega jezika</a:t>
            </a:r>
            <a:r>
              <a:rPr b="0" lang="sl-SI" sz="4400" spc="-1" strike="noStrike">
                <a:solidFill>
                  <a:srgbClr val="000000"/>
                </a:solidFill>
                <a:latin typeface="Azo Sans Light"/>
                <a:ea typeface="Montserrat Light"/>
              </a:rPr>
              <a:t> ter različne kulturne pojave (od kulture vsakdanjega življenja do zgodovine, književnosti, likovne umetnosti, glasbe, gledališča, filma) povezuje tudi z drugimi disciplinami/vedami</a:t>
            </a:r>
            <a:endParaRPr b="0" lang="sl-SI" sz="4400" spc="-1" strike="noStrike">
              <a:latin typeface="Arial"/>
            </a:endParaRPr>
          </a:p>
        </p:txBody>
      </p:sp>
      <p:sp>
        <p:nvSpPr>
          <p:cNvPr id="105" name="CustomShape 2"/>
          <p:cNvSpPr/>
          <p:nvPr/>
        </p:nvSpPr>
        <p:spPr>
          <a:xfrm>
            <a:off x="2261880" y="1005840"/>
            <a:ext cx="16508160" cy="968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Medpredmetne povezave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06" name="CustomShape 3"/>
          <p:cNvSpPr/>
          <p:nvPr/>
        </p:nvSpPr>
        <p:spPr>
          <a:xfrm>
            <a:off x="2540160" y="4671000"/>
            <a:ext cx="8889120" cy="830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07" name="Slika 3" descr=""/>
          <p:cNvPicPr/>
          <p:nvPr/>
        </p:nvPicPr>
        <p:blipFill>
          <a:blip r:embed="rId1"/>
          <a:stretch/>
        </p:blipFill>
        <p:spPr>
          <a:xfrm>
            <a:off x="17038440" y="3918600"/>
            <a:ext cx="6833520" cy="694944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CustomShape 1"/>
          <p:cNvSpPr/>
          <p:nvPr/>
        </p:nvSpPr>
        <p:spPr>
          <a:xfrm>
            <a:off x="2523600" y="2759040"/>
            <a:ext cx="21057840" cy="9887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marL="571680" indent="-57096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Predvidena raven znanja za 1. in 2. letnik: </a:t>
            </a:r>
            <a:r>
              <a:rPr b="1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B1 </a:t>
            </a:r>
            <a:endParaRPr b="0" lang="sl-SI" sz="4400" spc="-1" strike="noStrike">
              <a:latin typeface="Arial"/>
            </a:endParaRPr>
          </a:p>
          <a:p>
            <a:pPr marL="360">
              <a:lnSpc>
                <a:spcPct val="120000"/>
              </a:lnSpc>
            </a:pPr>
            <a:r>
              <a:rPr b="1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    </a:t>
            </a:r>
            <a:r>
              <a:rPr b="0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(po Skupnem evropskem jezikovnem okvirju)</a:t>
            </a:r>
            <a:endParaRPr b="0" lang="sl-SI" sz="44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endParaRPr b="0" lang="sl-SI" sz="4400" spc="-1" strike="noStrike">
              <a:latin typeface="Arial"/>
            </a:endParaRPr>
          </a:p>
          <a:p>
            <a:pPr marL="571680" indent="-57096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Predvidena raven znanja za 3. in 4. letnik: </a:t>
            </a:r>
            <a:r>
              <a:rPr b="1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B2</a:t>
            </a:r>
            <a:r>
              <a:rPr b="0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 </a:t>
            </a:r>
            <a:endParaRPr b="0" lang="sl-SI" sz="4400" spc="-1" strike="noStrike">
              <a:latin typeface="Arial"/>
            </a:endParaRPr>
          </a:p>
          <a:p>
            <a:pPr marL="360">
              <a:lnSpc>
                <a:spcPct val="120000"/>
              </a:lnSpc>
            </a:pPr>
            <a:r>
              <a:rPr b="0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    </a:t>
            </a:r>
            <a:r>
              <a:rPr b="0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(po Skupnem evropskem jezikovnem okvirju)</a:t>
            </a:r>
            <a:endParaRPr b="0" lang="sl-SI" sz="44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endParaRPr b="0" lang="sl-SI" sz="4400" spc="-1" strike="noStrike">
              <a:latin typeface="Arial"/>
            </a:endParaRPr>
          </a:p>
          <a:p>
            <a:pPr marL="8280000" indent="-570960">
              <a:lnSpc>
                <a:spcPct val="12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Angleščina je </a:t>
            </a:r>
            <a:r>
              <a:rPr b="1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predmet obveznega dela splošne mature</a:t>
            </a:r>
            <a:r>
              <a:rPr b="0" lang="sl-SI" sz="44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: dijaki lahko opravljajo izpit na  osnovnem ali višjem nivoju: B2, B2+ </a:t>
            </a:r>
            <a:endParaRPr b="0" lang="sl-SI" sz="44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endParaRPr b="0" lang="sl-SI" sz="4400" spc="-1" strike="noStrike">
              <a:latin typeface="Arial"/>
            </a:endParaRPr>
          </a:p>
        </p:txBody>
      </p:sp>
      <p:sp>
        <p:nvSpPr>
          <p:cNvPr id="109" name="CustomShape 2"/>
          <p:cNvSpPr/>
          <p:nvPr/>
        </p:nvSpPr>
        <p:spPr>
          <a:xfrm>
            <a:off x="2042280" y="1297440"/>
            <a:ext cx="16229880" cy="968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Pričakovani rezultati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10" name="CustomShape 3"/>
          <p:cNvSpPr/>
          <p:nvPr/>
        </p:nvSpPr>
        <p:spPr>
          <a:xfrm>
            <a:off x="2540160" y="4671000"/>
            <a:ext cx="8889120" cy="830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1" name="Slika 1" descr=""/>
          <p:cNvPicPr/>
          <p:nvPr/>
        </p:nvPicPr>
        <p:blipFill>
          <a:blip r:embed="rId1"/>
          <a:stretch/>
        </p:blipFill>
        <p:spPr>
          <a:xfrm>
            <a:off x="16282080" y="2705760"/>
            <a:ext cx="7187400" cy="4471560"/>
          </a:xfrm>
          <a:prstGeom prst="rect">
            <a:avLst/>
          </a:prstGeom>
          <a:ln>
            <a:noFill/>
          </a:ln>
        </p:spPr>
      </p:pic>
      <p:pic>
        <p:nvPicPr>
          <p:cNvPr id="112" name="Slika 2" descr=""/>
          <p:cNvPicPr/>
          <p:nvPr/>
        </p:nvPicPr>
        <p:blipFill>
          <a:blip r:embed="rId2"/>
          <a:stretch/>
        </p:blipFill>
        <p:spPr>
          <a:xfrm>
            <a:off x="2237760" y="7378920"/>
            <a:ext cx="7881120" cy="57240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2540160" y="2692440"/>
            <a:ext cx="19014120" cy="81356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 marL="571680" indent="-570960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Šolska bralna značka </a:t>
            </a:r>
            <a:r>
              <a:rPr b="1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ŠC reads</a:t>
            </a: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Bralno tekmovanje </a:t>
            </a:r>
            <a:r>
              <a:rPr b="1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Bookworms</a:t>
            </a: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Regijsko in državno tekmovanje </a:t>
            </a:r>
            <a:r>
              <a:rPr b="1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IATEFL</a:t>
            </a: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Mednarodno spletno tekmovanje </a:t>
            </a:r>
            <a:r>
              <a:rPr b="1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Best in English</a:t>
            </a: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0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Vključevanje dijakov v </a:t>
            </a:r>
            <a:r>
              <a:rPr b="1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mednarodne projekte</a:t>
            </a:r>
            <a:endParaRPr b="0" lang="sl-SI" sz="4000" spc="-1" strike="noStrike">
              <a:latin typeface="Arial"/>
            </a:endParaRPr>
          </a:p>
          <a:p>
            <a:pPr marL="571680" indent="-570960">
              <a:lnSpc>
                <a:spcPct val="200000"/>
              </a:lnSpc>
              <a:buClr>
                <a:srgbClr val="000000"/>
              </a:buClr>
              <a:buFont typeface="Arial"/>
              <a:buChar char="•"/>
            </a:pPr>
            <a:r>
              <a:rPr b="1" lang="sl-SI" sz="4000" spc="-1" strike="noStrike">
                <a:solidFill>
                  <a:srgbClr val="000000"/>
                </a:solidFill>
                <a:latin typeface="Montserrat Light"/>
                <a:ea typeface="Montserrat Light"/>
              </a:rPr>
              <a:t>Ekskurzije</a:t>
            </a:r>
            <a:endParaRPr b="0" lang="sl-SI" sz="4000" spc="-1" strike="noStrike">
              <a:latin typeface="Arial"/>
            </a:endParaRPr>
          </a:p>
          <a:p>
            <a:pPr>
              <a:lnSpc>
                <a:spcPct val="120000"/>
              </a:lnSpc>
            </a:pPr>
            <a:endParaRPr b="0" lang="sl-SI" sz="4000" spc="-1" strike="noStrike">
              <a:latin typeface="Arial"/>
            </a:endParaRPr>
          </a:p>
        </p:txBody>
      </p:sp>
      <p:sp>
        <p:nvSpPr>
          <p:cNvPr id="114" name="CustomShape 2"/>
          <p:cNvSpPr/>
          <p:nvPr/>
        </p:nvSpPr>
        <p:spPr>
          <a:xfrm>
            <a:off x="2323440" y="1146600"/>
            <a:ext cx="16229880" cy="9680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spAutoFit/>
          </a:bodyPr>
          <a:p>
            <a:pPr>
              <a:lnSpc>
                <a:spcPct val="80000"/>
              </a:lnSpc>
            </a:pPr>
            <a:r>
              <a:rPr b="1" lang="sl-SI" sz="7200" spc="-151" strike="noStrike">
                <a:solidFill>
                  <a:srgbClr val="151314"/>
                </a:solidFill>
                <a:latin typeface="Azo Sans Black"/>
                <a:ea typeface="Montserrat Bold"/>
              </a:rPr>
              <a:t>Dodatne dejavnosti</a:t>
            </a:r>
            <a:endParaRPr b="0" lang="sl-SI" sz="7200" spc="-1" strike="noStrike">
              <a:latin typeface="Arial"/>
            </a:endParaRPr>
          </a:p>
        </p:txBody>
      </p:sp>
      <p:sp>
        <p:nvSpPr>
          <p:cNvPr id="115" name="CustomShape 3"/>
          <p:cNvSpPr/>
          <p:nvPr/>
        </p:nvSpPr>
        <p:spPr>
          <a:xfrm>
            <a:off x="2540160" y="4671000"/>
            <a:ext cx="8889120" cy="83016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116" name="Slika 2" descr=""/>
          <p:cNvPicPr/>
          <p:nvPr/>
        </p:nvPicPr>
        <p:blipFill>
          <a:blip r:embed="rId1"/>
          <a:stretch/>
        </p:blipFill>
        <p:spPr>
          <a:xfrm>
            <a:off x="17348760" y="6451200"/>
            <a:ext cx="4205520" cy="4954320"/>
          </a:xfrm>
          <a:prstGeom prst="rect">
            <a:avLst/>
          </a:prstGeom>
          <a:ln>
            <a:noFill/>
          </a:ln>
        </p:spPr>
      </p:pic>
      <p:pic>
        <p:nvPicPr>
          <p:cNvPr id="117" name="Slika 3" descr=""/>
          <p:cNvPicPr/>
          <p:nvPr/>
        </p:nvPicPr>
        <p:blipFill>
          <a:blip r:embed="rId2"/>
          <a:stretch/>
        </p:blipFill>
        <p:spPr>
          <a:xfrm>
            <a:off x="14694480" y="1027080"/>
            <a:ext cx="8270280" cy="4205160"/>
          </a:xfrm>
          <a:prstGeom prst="rect">
            <a:avLst/>
          </a:prstGeom>
          <a:ln>
            <a:noFill/>
          </a:ln>
        </p:spPr>
      </p:pic>
      <p:pic>
        <p:nvPicPr>
          <p:cNvPr id="118" name="Slika 4" descr=""/>
          <p:cNvPicPr/>
          <p:nvPr/>
        </p:nvPicPr>
        <p:blipFill>
          <a:blip r:embed="rId3"/>
          <a:stretch/>
        </p:blipFill>
        <p:spPr>
          <a:xfrm>
            <a:off x="7427520" y="9349200"/>
            <a:ext cx="6755760" cy="377352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634</TotalTime>
  <Application>Collabora_Office/6.2.10.17$Linux_X86_64 LibreOffice_project/207471efd99fe953f8d057691833f903ceb4b18a</Application>
  <Words>290</Words>
  <Paragraphs>37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GZS Zbornica</dc:creator>
  <dc:description/>
  <dc:language>sl-SI</dc:language>
  <cp:lastModifiedBy/>
  <dcterms:modified xsi:type="dcterms:W3CDTF">2021-02-11T21:37:46Z</dcterms:modified>
  <cp:revision>74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Po meri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</vt:i4>
  </property>
</Properties>
</file>